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 b="def" i="def"/>
      <a:tcStyle>
        <a:tcBdr/>
        <a:fill>
          <a:solidFill>
            <a:srgbClr val="E7EDE7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 b="def" i="def"/>
      <a:tcStyle>
        <a:tcBdr/>
        <a:fill>
          <a:solidFill>
            <a:srgbClr val="E9E8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25236" indent="-280736" algn="ctr">
              <a:spcBef>
                <a:spcPts val="0"/>
              </a:spcBef>
              <a:defRPr i="1" sz="2400"/>
            </a:lvl2pPr>
            <a:lvl3pPr marL="1169734" indent="-280734" algn="ctr">
              <a:spcBef>
                <a:spcPts val="0"/>
              </a:spcBef>
              <a:defRPr i="1" sz="2400"/>
            </a:lvl3pPr>
            <a:lvl4pPr marL="1614234" indent="-280734" algn="ctr">
              <a:spcBef>
                <a:spcPts val="0"/>
              </a:spcBef>
              <a:defRPr i="1" sz="2400"/>
            </a:lvl4pPr>
            <a:lvl5pPr marL="2058734" indent="-280734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/>
          <p:nvPr>
            <p:ph type="body" sz="quarter" idx="2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9035841" y="8905523"/>
            <a:ext cx="284274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9063571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1079500" y="0"/>
            <a:ext cx="10845800" cy="5334000"/>
          </a:xfrm>
          <a:prstGeom prst="rect">
            <a:avLst/>
          </a:prstGeom>
        </p:spPr>
        <p:txBody>
          <a:bodyPr anchor="b"/>
          <a:lstStyle>
            <a:lvl1pPr defTabSz="914400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half" idx="1"/>
          </p:nvPr>
        </p:nvSpPr>
        <p:spPr>
          <a:xfrm>
            <a:off x="1079500" y="5359400"/>
            <a:ext cx="10845800" cy="43942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1079500" y="0"/>
            <a:ext cx="10845800" cy="5334000"/>
          </a:xfrm>
          <a:prstGeom prst="rect">
            <a:avLst/>
          </a:prstGeom>
        </p:spPr>
        <p:txBody>
          <a:bodyPr anchor="b"/>
          <a:lstStyle>
            <a:lvl1pPr defTabSz="914400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half" idx="1"/>
          </p:nvPr>
        </p:nvSpPr>
        <p:spPr>
          <a:xfrm>
            <a:off x="1079500" y="5359400"/>
            <a:ext cx="10845800" cy="43942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9035837" y="8905523"/>
            <a:ext cx="284274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19250" y="660400"/>
            <a:ext cx="975801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0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/>
          <p:nvPr>
            <p:ph type="title"/>
          </p:nvPr>
        </p:nvSpPr>
        <p:spPr>
          <a:xfrm>
            <a:off x="647700" y="131762"/>
            <a:ext cx="11709400" cy="2141541"/>
          </a:xfrm>
          <a:prstGeom prst="rect">
            <a:avLst/>
          </a:prstGeom>
        </p:spPr>
        <p:txBody>
          <a:bodyPr lIns="38100" tIns="38100" rIns="38100" bIns="38100"/>
          <a:lstStyle>
            <a:lvl1pPr defTabSz="914400">
              <a:defRPr sz="62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Body Level One…"/>
          <p:cNvSpPr txBox="1"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42900" indent="-342900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»"/>
              <a:defRPr sz="44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  <a:lvl2pPr marL="483267" indent="-330868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2pPr>
            <a:lvl3pPr marL="905435" indent="-295833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44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3pPr>
            <a:lvl4pPr marL="1426027" indent="-359227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4pPr>
            <a:lvl5pPr marL="1883228" indent="-359227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»"/>
              <a:defRPr sz="44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xfrm>
            <a:off x="11966993" y="9210994"/>
            <a:ext cx="361114" cy="320037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1600">
                <a:solidFill>
                  <a:srgbClr val="878787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xfrm>
            <a:off x="9063573" y="8905524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Text"/>
          <p:cNvSpPr txBox="1"/>
          <p:nvPr>
            <p:ph type="title"/>
          </p:nvPr>
        </p:nvSpPr>
        <p:spPr>
          <a:xfrm>
            <a:off x="1079500" y="0"/>
            <a:ext cx="10845800" cy="5334000"/>
          </a:xfrm>
          <a:prstGeom prst="rect">
            <a:avLst/>
          </a:prstGeom>
        </p:spPr>
        <p:txBody>
          <a:bodyPr anchor="b"/>
          <a:lstStyle>
            <a:lvl1pPr defTabSz="914400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sz="half" idx="1"/>
          </p:nvPr>
        </p:nvSpPr>
        <p:spPr>
          <a:xfrm>
            <a:off x="1079500" y="5359400"/>
            <a:ext cx="10845800" cy="43942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9063573" y="8905524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/>
          <p:nvPr>
            <p:ph type="title"/>
          </p:nvPr>
        </p:nvSpPr>
        <p:spPr>
          <a:xfrm>
            <a:off x="1079500" y="0"/>
            <a:ext cx="10845800" cy="5334000"/>
          </a:xfrm>
          <a:prstGeom prst="rect">
            <a:avLst/>
          </a:prstGeom>
        </p:spPr>
        <p:txBody>
          <a:bodyPr anchor="b"/>
          <a:lstStyle>
            <a:lvl1pPr defTabSz="914400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sz="half" idx="1"/>
          </p:nvPr>
        </p:nvSpPr>
        <p:spPr>
          <a:xfrm>
            <a:off x="1079500" y="5359400"/>
            <a:ext cx="10845800" cy="43942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4200">
                <a:solidFill>
                  <a:srgbClr val="7E8484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xfrm>
            <a:off x="9063573" y="8905524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4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9035838" y="8905523"/>
            <a:ext cx="284273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2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xfrm>
            <a:off x="9035837" y="8905523"/>
            <a:ext cx="284274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/>
          <p:nvPr>
            <p:ph type="title"/>
          </p:nvPr>
        </p:nvSpPr>
        <p:spPr>
          <a:xfrm>
            <a:off x="1270000" y="-3"/>
            <a:ext cx="10464800" cy="4940306"/>
          </a:xfrm>
          <a:prstGeom prst="rect">
            <a:avLst/>
          </a:prstGeom>
        </p:spPr>
        <p:txBody>
          <a:bodyPr anchor="b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1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914400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xfrm>
            <a:off x="9063574" y="8905523"/>
            <a:ext cx="256537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0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718299" y="638917"/>
            <a:ext cx="5325776" cy="82169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hyperlink" Target="http://www.helpingcoupleswin.com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hyperlink" Target="http://www.helpingcoupleswin.co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From Anger to Intimacy: Reignite Your Marriage with Forgiveness, Understanding, and Appreciation"/>
          <p:cNvSpPr txBox="1"/>
          <p:nvPr/>
        </p:nvSpPr>
        <p:spPr>
          <a:xfrm>
            <a:off x="196421" y="916240"/>
            <a:ext cx="12611957" cy="413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From Anger to Intimacy:</a:t>
            </a:r>
            <a:r>
              <a:rPr>
                <a:solidFill>
                  <a:srgbClr val="FFFFFF"/>
                </a:solidFill>
              </a:rPr>
              <a:t> Reignite Your Marriage with Forgiveness, Understanding, and Appreciation</a:t>
            </a:r>
          </a:p>
        </p:txBody>
      </p:sp>
      <p:sp>
        <p:nvSpPr>
          <p:cNvPr id="291" name="Ted Cunningham"/>
          <p:cNvSpPr txBox="1"/>
          <p:nvPr/>
        </p:nvSpPr>
        <p:spPr>
          <a:xfrm>
            <a:off x="4595352" y="6121399"/>
            <a:ext cx="38140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FDFF"/>
                </a:solidFill>
              </a:defRPr>
            </a:lvl1pPr>
          </a:lstStyle>
          <a:p>
            <a:pPr/>
            <a:r>
              <a:t>Ted Cunningham</a:t>
            </a:r>
          </a:p>
        </p:txBody>
      </p:sp>
      <p:sp>
        <p:nvSpPr>
          <p:cNvPr id="292" name="https://woodhills.org/aacc-downloads/"/>
          <p:cNvSpPr txBox="1"/>
          <p:nvPr/>
        </p:nvSpPr>
        <p:spPr>
          <a:xfrm>
            <a:off x="476436" y="7837740"/>
            <a:ext cx="1205192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4600">
                <a:solidFill>
                  <a:srgbClr val="FFFB00"/>
                </a:solidFill>
              </a:defRPr>
            </a:lvl1pPr>
          </a:lstStyle>
          <a:p>
            <a:pPr/>
            <a:r>
              <a:t>https://woodhills.org/aacc-downloads/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“I’m sorry you took…"/>
          <p:cNvSpPr txBox="1"/>
          <p:nvPr/>
        </p:nvSpPr>
        <p:spPr>
          <a:xfrm>
            <a:off x="2349500" y="1549400"/>
            <a:ext cx="8305801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“I’m sorry you took </a:t>
            </a:r>
          </a:p>
          <a:p>
            <a: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it that way.”</a:t>
            </a:r>
          </a:p>
        </p:txBody>
      </p:sp>
      <p:sp>
        <p:nvSpPr>
          <p:cNvPr id="319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“I’m sorry you took…"/>
          <p:cNvSpPr txBox="1"/>
          <p:nvPr/>
        </p:nvSpPr>
        <p:spPr>
          <a:xfrm>
            <a:off x="2349500" y="1549400"/>
            <a:ext cx="8305801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“I’m sorry you took </a:t>
            </a:r>
          </a:p>
          <a:p>
            <a: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it that way.”</a:t>
            </a:r>
          </a:p>
        </p:txBody>
      </p:sp>
      <p:sp>
        <p:nvSpPr>
          <p:cNvPr id="322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3" name="“You read more into that…"/>
          <p:cNvSpPr txBox="1"/>
          <p:nvPr/>
        </p:nvSpPr>
        <p:spPr>
          <a:xfrm>
            <a:off x="1200919" y="5943600"/>
            <a:ext cx="1060296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“You read more into that </a:t>
            </a:r>
          </a:p>
          <a:p>
            <a:pPr>
              <a:defRPr sz="60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than I intended.”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“I’m sorry I said it that way.”"/>
          <p:cNvSpPr txBox="1"/>
          <p:nvPr/>
        </p:nvSpPr>
        <p:spPr>
          <a:xfrm>
            <a:off x="485611" y="2089148"/>
            <a:ext cx="1203357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“I’m sorry I said it that way.”</a:t>
            </a:r>
          </a:p>
        </p:txBody>
      </p:sp>
      <p:sp>
        <p:nvSpPr>
          <p:cNvPr id="326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“I’m sorry I said it that way.”"/>
          <p:cNvSpPr txBox="1"/>
          <p:nvPr/>
        </p:nvSpPr>
        <p:spPr>
          <a:xfrm>
            <a:off x="485611" y="2089148"/>
            <a:ext cx="1203357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“I’m sorry I said it that way.”</a:t>
            </a:r>
          </a:p>
        </p:txBody>
      </p:sp>
      <p:sp>
        <p:nvSpPr>
          <p:cNvPr id="329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0" name="“What I told you was truth…"/>
          <p:cNvSpPr txBox="1"/>
          <p:nvPr/>
        </p:nvSpPr>
        <p:spPr>
          <a:xfrm>
            <a:off x="1985466" y="5295899"/>
            <a:ext cx="903386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“What I told you was truth </a:t>
            </a:r>
          </a:p>
          <a:p>
            <a:pPr>
              <a:defRPr sz="48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and you needed to hear it, </a:t>
            </a:r>
          </a:p>
          <a:p>
            <a:pPr>
              <a:defRPr sz="48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but maybe I could have </a:t>
            </a:r>
          </a:p>
          <a:p>
            <a:pPr>
              <a:defRPr sz="48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said it better.”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3 of the hardest things to say…"/>
          <p:cNvSpPr txBox="1"/>
          <p:nvPr/>
        </p:nvSpPr>
        <p:spPr>
          <a:xfrm>
            <a:off x="459227" y="1422400"/>
            <a:ext cx="1208634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9FF1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 of the hardest things to say…</a:t>
            </a:r>
          </a:p>
        </p:txBody>
      </p:sp>
      <p:sp>
        <p:nvSpPr>
          <p:cNvPr id="333" name="“I’m sorry”…"/>
          <p:cNvSpPr txBox="1"/>
          <p:nvPr/>
        </p:nvSpPr>
        <p:spPr>
          <a:xfrm>
            <a:off x="2206735" y="3174998"/>
            <a:ext cx="859132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“I’m sorry”</a:t>
            </a: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 was wrong”</a:t>
            </a: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“Worcestershire Sauce"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3 of the hardest things to say…"/>
          <p:cNvSpPr txBox="1"/>
          <p:nvPr/>
        </p:nvSpPr>
        <p:spPr>
          <a:xfrm>
            <a:off x="459227" y="1422400"/>
            <a:ext cx="1208634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9FF1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 of the hardest things to say…</a:t>
            </a:r>
          </a:p>
        </p:txBody>
      </p:sp>
      <p:sp>
        <p:nvSpPr>
          <p:cNvPr id="336" name="“I’m sorry”…"/>
          <p:cNvSpPr txBox="1"/>
          <p:nvPr/>
        </p:nvSpPr>
        <p:spPr>
          <a:xfrm>
            <a:off x="2206735" y="3174998"/>
            <a:ext cx="859132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“I’m sorry”</a:t>
            </a: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 was wrong”</a:t>
            </a: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“Worcestershire Sauce"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3 of the hardest things to say…"/>
          <p:cNvSpPr txBox="1"/>
          <p:nvPr/>
        </p:nvSpPr>
        <p:spPr>
          <a:xfrm>
            <a:off x="459227" y="1422400"/>
            <a:ext cx="1208634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9FF1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 of the hardest things to say…</a:t>
            </a:r>
          </a:p>
        </p:txBody>
      </p:sp>
      <p:sp>
        <p:nvSpPr>
          <p:cNvPr id="339" name="“I’m sorry”…"/>
          <p:cNvSpPr txBox="1"/>
          <p:nvPr/>
        </p:nvSpPr>
        <p:spPr>
          <a:xfrm>
            <a:off x="2206735" y="3174998"/>
            <a:ext cx="859132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“I’m sorry”</a:t>
            </a: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 was wrong”</a:t>
            </a: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“Worcestershire Sauce"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3 of the hardest things to say…"/>
          <p:cNvSpPr txBox="1"/>
          <p:nvPr/>
        </p:nvSpPr>
        <p:spPr>
          <a:xfrm>
            <a:off x="459227" y="1422400"/>
            <a:ext cx="1208634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9FF1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 of the hardest things to say…</a:t>
            </a:r>
          </a:p>
        </p:txBody>
      </p:sp>
      <p:sp>
        <p:nvSpPr>
          <p:cNvPr id="342" name="“I’m sorry”…"/>
          <p:cNvSpPr txBox="1"/>
          <p:nvPr/>
        </p:nvSpPr>
        <p:spPr>
          <a:xfrm>
            <a:off x="2206735" y="3174998"/>
            <a:ext cx="8591328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“I’m sorry”</a:t>
            </a: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 was wrong”</a:t>
            </a: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>
              <a:defRPr sz="5100">
                <a:solidFill>
                  <a:srgbClr val="F1FFF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“Worcestershire Sauce"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Marital satisfaction depends on factors and skills couples can do something about in any season or stage of life."/>
          <p:cNvSpPr txBox="1"/>
          <p:nvPr>
            <p:ph type="title"/>
          </p:nvPr>
        </p:nvSpPr>
        <p:spPr>
          <a:xfrm>
            <a:off x="1079498" y="2982689"/>
            <a:ext cx="10845804" cy="3788222"/>
          </a:xfrm>
          <a:prstGeom prst="rect">
            <a:avLst/>
          </a:prstGeom>
        </p:spPr>
        <p:txBody>
          <a:bodyPr/>
          <a:lstStyle/>
          <a:p>
            <a:pPr>
              <a:defRPr sz="5900">
                <a:latin typeface="Arial"/>
                <a:ea typeface="Arial"/>
                <a:cs typeface="Arial"/>
                <a:sym typeface="Arial"/>
              </a:defRPr>
            </a:pPr>
            <a:r>
              <a:t>Marital satisfaction depends on </a:t>
            </a:r>
            <a:r>
              <a:rPr>
                <a:solidFill>
                  <a:srgbClr val="FFFB00"/>
                </a:solidFill>
              </a:rPr>
              <a:t>factors</a:t>
            </a:r>
            <a:r>
              <a:t> and </a:t>
            </a:r>
            <a:r>
              <a:rPr>
                <a:solidFill>
                  <a:srgbClr val="FFFB00"/>
                </a:solidFill>
              </a:rPr>
              <a:t>skills</a:t>
            </a:r>
            <a:r>
              <a:t> couples can do something about in any </a:t>
            </a:r>
            <a:r>
              <a:rPr>
                <a:solidFill>
                  <a:srgbClr val="FFFB00"/>
                </a:solidFill>
              </a:rPr>
              <a:t>season</a:t>
            </a:r>
            <a:r>
              <a:t> or </a:t>
            </a:r>
            <a:r>
              <a:rPr>
                <a:solidFill>
                  <a:srgbClr val="FFFB00"/>
                </a:solidFill>
              </a:rPr>
              <a:t>stage</a:t>
            </a:r>
            <a:r>
              <a:t> of life.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When filled with anger, you……"/>
          <p:cNvSpPr txBox="1"/>
          <p:nvPr>
            <p:ph type="title"/>
          </p:nvPr>
        </p:nvSpPr>
        <p:spPr>
          <a:xfrm>
            <a:off x="1079498" y="487362"/>
            <a:ext cx="10845804" cy="8778876"/>
          </a:xfrm>
          <a:prstGeom prst="rect">
            <a:avLst/>
          </a:prstGeom>
        </p:spPr>
        <p:txBody>
          <a:bodyPr/>
          <a:lstStyle/>
          <a:p>
            <a:pPr>
              <a:defRPr sz="7000">
                <a:solidFill>
                  <a:srgbClr val="FFFB00"/>
                </a:solidFill>
              </a:defRPr>
            </a:pPr>
            <a:r>
              <a:t>When filled with anger, you…</a:t>
            </a:r>
          </a:p>
          <a:p>
            <a:pPr>
              <a:defRPr sz="7000">
                <a:solidFill>
                  <a:srgbClr val="FFFB00"/>
                </a:solidFill>
              </a:defRPr>
            </a:pPr>
            <a:r>
              <a:t>blame your spouse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question your compatibility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close your heart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isolate from others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doubt your future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explore other options  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Helping Couples Win LOGO.jpg" descr="Helping Couples Win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957" y="2514103"/>
            <a:ext cx="3688091" cy="3122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ted hcw.png" descr="ted hc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730" y="1851906"/>
            <a:ext cx="6896445" cy="4446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www.helpingcoupleswin.com"/>
          <p:cNvSpPr txBox="1"/>
          <p:nvPr/>
        </p:nvSpPr>
        <p:spPr>
          <a:xfrm>
            <a:off x="1353012" y="7436939"/>
            <a:ext cx="1029877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www.helpingcoupleswin.com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When filled with anger, you……"/>
          <p:cNvSpPr txBox="1"/>
          <p:nvPr>
            <p:ph type="title"/>
          </p:nvPr>
        </p:nvSpPr>
        <p:spPr>
          <a:xfrm>
            <a:off x="1079498" y="487362"/>
            <a:ext cx="10845804" cy="8778876"/>
          </a:xfrm>
          <a:prstGeom prst="rect">
            <a:avLst/>
          </a:prstGeom>
        </p:spPr>
        <p:txBody>
          <a:bodyPr/>
          <a:lstStyle/>
          <a:p>
            <a:pPr>
              <a:defRPr sz="7000">
                <a:solidFill>
                  <a:srgbClr val="F0FF0F"/>
                </a:solidFill>
              </a:defRPr>
            </a:pPr>
            <a:r>
              <a:t>When filled with anger, you…</a:t>
            </a:r>
          </a:p>
          <a:p>
            <a:pPr>
              <a:defRPr sz="7000"/>
            </a:pPr>
            <a:r>
              <a:t>blame your spouse</a:t>
            </a:r>
          </a:p>
          <a:p>
            <a:pPr>
              <a:defRPr sz="7000">
                <a:solidFill>
                  <a:srgbClr val="FFF70D"/>
                </a:solidFill>
              </a:defRPr>
            </a:pPr>
            <a:r>
              <a:t>question your compatibility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close your heart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isolate from others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doubt your future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explore other options  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When filled with anger, you……"/>
          <p:cNvSpPr txBox="1"/>
          <p:nvPr>
            <p:ph type="title"/>
          </p:nvPr>
        </p:nvSpPr>
        <p:spPr>
          <a:xfrm>
            <a:off x="1079498" y="487362"/>
            <a:ext cx="10845804" cy="8778876"/>
          </a:xfrm>
          <a:prstGeom prst="rect">
            <a:avLst/>
          </a:prstGeom>
        </p:spPr>
        <p:txBody>
          <a:bodyPr/>
          <a:lstStyle/>
          <a:p>
            <a:pPr>
              <a:defRPr sz="7000">
                <a:solidFill>
                  <a:srgbClr val="F0FF0F"/>
                </a:solidFill>
              </a:defRPr>
            </a:pPr>
            <a:r>
              <a:t>When filled with anger, you…</a:t>
            </a:r>
          </a:p>
          <a:p>
            <a:pPr>
              <a:defRPr sz="7000"/>
            </a:pPr>
            <a:r>
              <a:t>blame your spouse</a:t>
            </a:r>
          </a:p>
          <a:p>
            <a:pPr>
              <a:defRPr sz="7000"/>
            </a:pPr>
            <a:r>
              <a:t>question your compatibility</a:t>
            </a:r>
          </a:p>
          <a:p>
            <a:pPr>
              <a:defRPr sz="7000">
                <a:solidFill>
                  <a:srgbClr val="F7FF05"/>
                </a:solidFill>
              </a:defRPr>
            </a:pPr>
            <a:r>
              <a:t>close your heart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isolate from others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doubt your future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explore other options  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Unresolved anger is like…"/>
          <p:cNvSpPr txBox="1"/>
          <p:nvPr>
            <p:ph type="title"/>
          </p:nvPr>
        </p:nvSpPr>
        <p:spPr>
          <a:xfrm>
            <a:off x="36904" y="2647475"/>
            <a:ext cx="12930992" cy="3253687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Unresolved anger is like </a:t>
            </a:r>
          </a:p>
          <a:p>
            <a:pPr>
              <a:defRPr sz="6200">
                <a:solidFill>
                  <a:srgbClr val="FFFB00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drinking poison</a:t>
            </a:r>
            <a:r>
              <a:rPr>
                <a:solidFill>
                  <a:srgbClr val="FFFFFF"/>
                </a:solidFill>
              </a:rPr>
              <a:t> expecting the other person to get sick.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You never bury anger dead,…"/>
          <p:cNvSpPr txBox="1"/>
          <p:nvPr>
            <p:ph type="title"/>
          </p:nvPr>
        </p:nvSpPr>
        <p:spPr>
          <a:xfrm>
            <a:off x="36904" y="2647475"/>
            <a:ext cx="12930992" cy="3253687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You never bury anger </a:t>
            </a:r>
            <a:r>
              <a:rPr>
                <a:solidFill>
                  <a:srgbClr val="FFFB00"/>
                </a:solidFill>
              </a:rPr>
              <a:t>dead,</a:t>
            </a:r>
            <a:r>
              <a:t> </a:t>
            </a:r>
          </a:p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you always bury it </a:t>
            </a:r>
            <a:r>
              <a:rPr>
                <a:solidFill>
                  <a:srgbClr val="FFFB00"/>
                </a:solidFill>
              </a:rPr>
              <a:t>alive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Unreconciled relationships do not get better over time."/>
          <p:cNvSpPr txBox="1"/>
          <p:nvPr>
            <p:ph type="title"/>
          </p:nvPr>
        </p:nvSpPr>
        <p:spPr>
          <a:xfrm>
            <a:off x="36904" y="2647475"/>
            <a:ext cx="12930992" cy="3253687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Unreconciled relationships do not get better </a:t>
            </a:r>
            <a:r>
              <a:rPr>
                <a:solidFill>
                  <a:srgbClr val="FFFB00"/>
                </a:solidFill>
              </a:rPr>
              <a:t>over time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Be kind and compassionate to one another, forgiving each other, just as in Christ God forgave you.…"/>
          <p:cNvSpPr txBox="1"/>
          <p:nvPr>
            <p:ph type="title"/>
          </p:nvPr>
        </p:nvSpPr>
        <p:spPr>
          <a:xfrm>
            <a:off x="36904" y="2587847"/>
            <a:ext cx="12930992" cy="4577906"/>
          </a:xfrm>
          <a:prstGeom prst="rect">
            <a:avLst/>
          </a:prstGeom>
        </p:spPr>
        <p:txBody>
          <a:bodyPr/>
          <a:lstStyle/>
          <a:p>
            <a:pPr defTabSz="868680">
              <a:defRPr sz="58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Be kind and compassionate to one another, forgiving each other, just as </a:t>
            </a:r>
            <a:r>
              <a:rPr u="sng"/>
              <a:t>in Christ God forgave you</a:t>
            </a:r>
            <a:r>
              <a:t>. </a:t>
            </a:r>
          </a:p>
          <a:p>
            <a:pPr defTabSz="868680">
              <a:defRPr sz="5800">
                <a:solidFill>
                  <a:srgbClr val="FFFB00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Ephesians 4:32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I forgive because…"/>
          <p:cNvSpPr txBox="1"/>
          <p:nvPr>
            <p:ph type="title"/>
          </p:nvPr>
        </p:nvSpPr>
        <p:spPr>
          <a:xfrm>
            <a:off x="36904" y="3852440"/>
            <a:ext cx="12930992" cy="2048720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 </a:t>
            </a:r>
            <a:r>
              <a:rPr>
                <a:solidFill>
                  <a:srgbClr val="FFFB00"/>
                </a:solidFill>
              </a:rPr>
              <a:t>forgive</a:t>
            </a:r>
            <a:r>
              <a:t> because </a:t>
            </a:r>
          </a:p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I’m </a:t>
            </a:r>
            <a:r>
              <a:rPr>
                <a:solidFill>
                  <a:srgbClr val="FFFB00"/>
                </a:solidFill>
              </a:rPr>
              <a:t>forgiven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My inability to forgive…"/>
          <p:cNvSpPr txBox="1"/>
          <p:nvPr>
            <p:ph type="title"/>
          </p:nvPr>
        </p:nvSpPr>
        <p:spPr>
          <a:xfrm>
            <a:off x="36904" y="3365051"/>
            <a:ext cx="12930992" cy="3023499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My inability to forgive </a:t>
            </a:r>
          </a:p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is a </a:t>
            </a:r>
            <a:r>
              <a:rPr>
                <a:solidFill>
                  <a:srgbClr val="FFFB00"/>
                </a:solidFill>
              </a:rPr>
              <a:t>Source problem</a:t>
            </a:r>
            <a:r>
              <a:t>, </a:t>
            </a:r>
          </a:p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not a </a:t>
            </a:r>
            <a:r>
              <a:rPr>
                <a:solidFill>
                  <a:srgbClr val="FFFB00"/>
                </a:solidFill>
              </a:rPr>
              <a:t>spouse problem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I forgive you because…"/>
          <p:cNvSpPr txBox="1"/>
          <p:nvPr>
            <p:ph type="title"/>
          </p:nvPr>
        </p:nvSpPr>
        <p:spPr>
          <a:xfrm>
            <a:off x="36904" y="3852440"/>
            <a:ext cx="12930992" cy="2048720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 </a:t>
            </a:r>
            <a:r>
              <a:rPr>
                <a:solidFill>
                  <a:srgbClr val="FFFB00"/>
                </a:solidFill>
              </a:rPr>
              <a:t>forgive</a:t>
            </a:r>
            <a:r>
              <a:t> </a:t>
            </a:r>
            <a:r>
              <a:rPr>
                <a:solidFill>
                  <a:srgbClr val="FFFB00"/>
                </a:solidFill>
              </a:rPr>
              <a:t>you</a:t>
            </a:r>
            <a:r>
              <a:t> because </a:t>
            </a:r>
          </a:p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 want you to </a:t>
            </a:r>
            <a:r>
              <a:rPr>
                <a:solidFill>
                  <a:srgbClr val="FFFB00"/>
                </a:solidFill>
              </a:rPr>
              <a:t>forgive me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“keeps no record of wrongs.”…"/>
          <p:cNvSpPr txBox="1"/>
          <p:nvPr>
            <p:ph type="title"/>
          </p:nvPr>
        </p:nvSpPr>
        <p:spPr>
          <a:xfrm>
            <a:off x="36904" y="3791865"/>
            <a:ext cx="12930992" cy="2169869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“keeps no record of wrongs.” </a:t>
            </a:r>
          </a:p>
          <a:p>
            <a:pPr>
              <a:defRPr sz="6200">
                <a:solidFill>
                  <a:srgbClr val="FFFB00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1 Corinthians 13:5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Mom: “What does IDK, LY,  and TTYL mean?”"/>
          <p:cNvSpPr txBox="1"/>
          <p:nvPr/>
        </p:nvSpPr>
        <p:spPr>
          <a:xfrm>
            <a:off x="31913" y="4140199"/>
            <a:ext cx="12402946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4500">
                <a:solidFill>
                  <a:srgbClr val="FFFB00"/>
                </a:solidFill>
              </a:defRPr>
            </a:pPr>
            <a:r>
              <a:t>Mom</a:t>
            </a:r>
            <a:r>
              <a:rPr>
                <a:solidFill>
                  <a:srgbClr val="FFFFFF"/>
                </a:solidFill>
              </a:rPr>
              <a:t>: “What does IDK, LY,  and TTYL mean?”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In sports, we keep score so we can have a winner and a loser.…"/>
          <p:cNvSpPr txBox="1"/>
          <p:nvPr>
            <p:ph type="title"/>
          </p:nvPr>
        </p:nvSpPr>
        <p:spPr>
          <a:xfrm>
            <a:off x="36905" y="2769690"/>
            <a:ext cx="12374968" cy="4214220"/>
          </a:xfrm>
          <a:prstGeom prst="rect">
            <a:avLst/>
          </a:prstGeom>
        </p:spPr>
        <p:txBody>
          <a:bodyPr/>
          <a:lstStyle/>
          <a:p>
            <a:pPr defTabSz="457200">
              <a:defRPr b="1" sz="5200">
                <a:latin typeface="+mn-lt"/>
                <a:ea typeface="+mn-ea"/>
                <a:cs typeface="+mn-cs"/>
                <a:sym typeface="Helvetica Neue"/>
              </a:defRPr>
            </a:pPr>
            <a:r>
              <a:t>In sports, we keep score so we can have a </a:t>
            </a:r>
            <a:r>
              <a:rPr>
                <a:solidFill>
                  <a:srgbClr val="FFFB00"/>
                </a:solidFill>
              </a:rPr>
              <a:t>winner</a:t>
            </a:r>
            <a:r>
              <a:t> and a </a:t>
            </a:r>
            <a:r>
              <a:rPr>
                <a:solidFill>
                  <a:srgbClr val="FFFB00"/>
                </a:solidFill>
              </a:rPr>
              <a:t>loser</a:t>
            </a:r>
            <a:r>
              <a:t>. </a:t>
            </a:r>
          </a:p>
          <a:p>
            <a:pPr defTabSz="457200">
              <a:defRPr b="1" sz="52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457200">
              <a:defRPr b="1" sz="5200">
                <a:latin typeface="+mn-lt"/>
                <a:ea typeface="+mn-ea"/>
                <a:cs typeface="+mn-cs"/>
                <a:sym typeface="Helvetica Neue"/>
              </a:defRPr>
            </a:pPr>
            <a:r>
              <a:t>In relationships, we do not keep score because we are on the </a:t>
            </a:r>
            <a:r>
              <a:rPr>
                <a:solidFill>
                  <a:srgbClr val="FFFB00"/>
                </a:solidFill>
              </a:rPr>
              <a:t>same team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I won’t keep a record of your wrongs because I don’t want you to keep a record of mine."/>
          <p:cNvSpPr txBox="1"/>
          <p:nvPr>
            <p:ph type="title"/>
          </p:nvPr>
        </p:nvSpPr>
        <p:spPr>
          <a:xfrm>
            <a:off x="314916" y="3672382"/>
            <a:ext cx="12374968" cy="2408836"/>
          </a:xfrm>
          <a:prstGeom prst="rect">
            <a:avLst/>
          </a:prstGeom>
        </p:spPr>
        <p:txBody>
          <a:bodyPr/>
          <a:lstStyle>
            <a:lvl1pPr defTabSz="443483">
              <a:defRPr b="1"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won’t keep a record of your wrongs because I don’t want you to keep a record of mine.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When filled with anger, you……"/>
          <p:cNvSpPr txBox="1"/>
          <p:nvPr>
            <p:ph type="title"/>
          </p:nvPr>
        </p:nvSpPr>
        <p:spPr>
          <a:xfrm>
            <a:off x="1079498" y="487362"/>
            <a:ext cx="10845804" cy="8778876"/>
          </a:xfrm>
          <a:prstGeom prst="rect">
            <a:avLst/>
          </a:prstGeom>
        </p:spPr>
        <p:txBody>
          <a:bodyPr/>
          <a:lstStyle/>
          <a:p>
            <a:pPr>
              <a:defRPr sz="7000">
                <a:solidFill>
                  <a:srgbClr val="F0FF0F"/>
                </a:solidFill>
              </a:defRPr>
            </a:pPr>
            <a:r>
              <a:t>When filled with anger, you…</a:t>
            </a:r>
          </a:p>
          <a:p>
            <a:pPr>
              <a:defRPr sz="7000"/>
            </a:pPr>
            <a:r>
              <a:t>blame your spouse</a:t>
            </a:r>
          </a:p>
          <a:p>
            <a:pPr>
              <a:defRPr sz="7000"/>
            </a:pPr>
            <a:r>
              <a:t>question your compatibility</a:t>
            </a:r>
          </a:p>
          <a:p>
            <a:pPr>
              <a:defRPr sz="7000"/>
            </a:pPr>
            <a:r>
              <a:t>close your heart</a:t>
            </a:r>
          </a:p>
          <a:p>
            <a:pPr>
              <a:defRPr sz="7000">
                <a:solidFill>
                  <a:srgbClr val="FFF807"/>
                </a:solidFill>
              </a:defRPr>
            </a:pPr>
            <a:r>
              <a:t>isolate from others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doubt your future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explore other options  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Double-click to edit"/>
          <p:cNvSpPr txBox="1"/>
          <p:nvPr>
            <p:ph type="title"/>
          </p:nvPr>
        </p:nvSpPr>
        <p:spPr>
          <a:xfrm>
            <a:off x="1269998" y="0"/>
            <a:ext cx="10464804" cy="49403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5" name="Double-click to edit"/>
          <p:cNvSpPr txBox="1"/>
          <p:nvPr>
            <p:ph type="body" sz="half" idx="1"/>
          </p:nvPr>
        </p:nvSpPr>
        <p:spPr>
          <a:xfrm>
            <a:off x="1269998" y="5029200"/>
            <a:ext cx="10464804" cy="4724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6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3352800"/>
            <a:ext cx="12293600" cy="1645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Every marriage is a duet in need of great backup singers."/>
          <p:cNvSpPr txBox="1"/>
          <p:nvPr>
            <p:ph type="title"/>
          </p:nvPr>
        </p:nvSpPr>
        <p:spPr>
          <a:xfrm>
            <a:off x="1079498" y="3911674"/>
            <a:ext cx="10845804" cy="1930252"/>
          </a:xfrm>
          <a:prstGeom prst="rect">
            <a:avLst/>
          </a:prstGeom>
        </p:spPr>
        <p:txBody>
          <a:bodyPr/>
          <a:lstStyle/>
          <a:p>
            <a:pPr defTabSz="886966">
              <a:defRPr sz="6200"/>
            </a:pPr>
            <a:r>
              <a:t>Every marriage is a </a:t>
            </a:r>
            <a:r>
              <a:rPr>
                <a:solidFill>
                  <a:srgbClr val="F3EB00"/>
                </a:solidFill>
              </a:rPr>
              <a:t>duet</a:t>
            </a:r>
            <a:r>
              <a:t> in need of great </a:t>
            </a:r>
            <a:r>
              <a:rPr>
                <a:solidFill>
                  <a:srgbClr val="F3EB00"/>
                </a:solidFill>
              </a:rPr>
              <a:t>backup singers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We rejoice and delight in you,…"/>
          <p:cNvSpPr txBox="1"/>
          <p:nvPr>
            <p:ph type="title"/>
          </p:nvPr>
        </p:nvSpPr>
        <p:spPr>
          <a:xfrm>
            <a:off x="1269998" y="1892300"/>
            <a:ext cx="10464804" cy="4940300"/>
          </a:xfrm>
          <a:prstGeom prst="rect">
            <a:avLst/>
          </a:prstGeom>
        </p:spPr>
        <p:txBody>
          <a:bodyPr/>
          <a:lstStyle/>
          <a:p>
            <a:pPr lvl="1" algn="l" defTabSz="457200">
              <a:defRPr sz="4300">
                <a:latin typeface="+mj-lt"/>
                <a:ea typeface="+mj-ea"/>
                <a:cs typeface="+mj-cs"/>
                <a:sym typeface="Helvetica"/>
              </a:defRPr>
            </a:pPr>
            <a:r>
              <a:t>We </a:t>
            </a:r>
            <a:r>
              <a:rPr b="1"/>
              <a:t>rejoice</a:t>
            </a:r>
            <a:r>
              <a:t> and </a:t>
            </a:r>
            <a:r>
              <a:rPr b="1"/>
              <a:t>delight</a:t>
            </a:r>
            <a:r>
              <a:t> in you, </a:t>
            </a:r>
          </a:p>
          <a:p>
            <a:pPr lvl="1" algn="l" defTabSz="457200">
              <a:defRPr sz="4300">
                <a:latin typeface="+mj-lt"/>
                <a:ea typeface="+mj-ea"/>
                <a:cs typeface="+mj-cs"/>
                <a:sym typeface="Helvetica"/>
              </a:defRPr>
            </a:pPr>
            <a:r>
              <a:t>we will </a:t>
            </a:r>
            <a:r>
              <a:rPr b="1"/>
              <a:t>praise</a:t>
            </a:r>
            <a:r>
              <a:t> your love more than wine. </a:t>
            </a:r>
          </a:p>
          <a:p>
            <a:pPr algn="l" defTabSz="457200">
              <a:defRPr b="1" sz="4300">
                <a:solidFill>
                  <a:srgbClr val="FFF427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								Song of Solomon 1:4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When filled with anger, you……"/>
          <p:cNvSpPr txBox="1"/>
          <p:nvPr>
            <p:ph type="title"/>
          </p:nvPr>
        </p:nvSpPr>
        <p:spPr>
          <a:xfrm>
            <a:off x="1079498" y="487362"/>
            <a:ext cx="10845804" cy="8778876"/>
          </a:xfrm>
          <a:prstGeom prst="rect">
            <a:avLst/>
          </a:prstGeom>
        </p:spPr>
        <p:txBody>
          <a:bodyPr/>
          <a:lstStyle/>
          <a:p>
            <a:pPr>
              <a:defRPr sz="7000">
                <a:solidFill>
                  <a:srgbClr val="F0FF0F"/>
                </a:solidFill>
              </a:defRPr>
            </a:pPr>
            <a:r>
              <a:t>When filled with anger, you…</a:t>
            </a:r>
          </a:p>
          <a:p>
            <a:pPr>
              <a:defRPr sz="7000"/>
            </a:pPr>
            <a:r>
              <a:t>blame your spouse</a:t>
            </a:r>
          </a:p>
          <a:p>
            <a:pPr>
              <a:defRPr sz="7000"/>
            </a:pPr>
            <a:r>
              <a:t>question your compatibility</a:t>
            </a:r>
          </a:p>
          <a:p>
            <a:pPr>
              <a:defRPr sz="7000"/>
            </a:pPr>
            <a:r>
              <a:t>close your heart</a:t>
            </a:r>
          </a:p>
          <a:p>
            <a:pPr>
              <a:defRPr sz="7000"/>
            </a:pPr>
            <a:r>
              <a:t>isolate from others</a:t>
            </a:r>
          </a:p>
          <a:p>
            <a:pPr>
              <a:defRPr sz="7000">
                <a:solidFill>
                  <a:srgbClr val="FFFB00"/>
                </a:solidFill>
              </a:defRPr>
            </a:pPr>
            <a:r>
              <a:t>doubt your future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explore other options  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When filled with anger, you……"/>
          <p:cNvSpPr txBox="1"/>
          <p:nvPr>
            <p:ph type="title"/>
          </p:nvPr>
        </p:nvSpPr>
        <p:spPr>
          <a:xfrm>
            <a:off x="1079498" y="487362"/>
            <a:ext cx="10845804" cy="8778876"/>
          </a:xfrm>
          <a:prstGeom prst="rect">
            <a:avLst/>
          </a:prstGeom>
        </p:spPr>
        <p:txBody>
          <a:bodyPr/>
          <a:lstStyle/>
          <a:p>
            <a:pPr>
              <a:defRPr sz="7000">
                <a:solidFill>
                  <a:srgbClr val="F0FF0F"/>
                </a:solidFill>
              </a:defRPr>
            </a:pPr>
            <a:r>
              <a:t>When filled with anger, you…</a:t>
            </a:r>
          </a:p>
          <a:p>
            <a:pPr>
              <a:defRPr sz="7000"/>
            </a:pPr>
            <a:r>
              <a:t>blame your spouse</a:t>
            </a:r>
          </a:p>
          <a:p>
            <a:pPr>
              <a:defRPr sz="7000"/>
            </a:pPr>
            <a:r>
              <a:t>question your compatibility</a:t>
            </a:r>
          </a:p>
          <a:p>
            <a:pPr>
              <a:defRPr sz="7000"/>
            </a:pPr>
            <a:r>
              <a:t>close your heart</a:t>
            </a:r>
          </a:p>
          <a:p>
            <a:pPr>
              <a:defRPr sz="7000"/>
            </a:pPr>
            <a:r>
              <a:t>isolate from others</a:t>
            </a:r>
          </a:p>
          <a:p>
            <a:pPr>
              <a:defRPr sz="7000"/>
            </a:pPr>
            <a:r>
              <a:t>doubt your future</a:t>
            </a:r>
          </a:p>
          <a:p>
            <a:pPr>
              <a:defRPr sz="7000">
                <a:solidFill>
                  <a:srgbClr val="FFFB00"/>
                </a:solidFill>
              </a:defRPr>
            </a:pPr>
            <a:r>
              <a:t>explore other options  </a:t>
            </a:r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he Six Levels…"/>
          <p:cNvSpPr txBox="1"/>
          <p:nvPr>
            <p:ph type="title"/>
          </p:nvPr>
        </p:nvSpPr>
        <p:spPr>
          <a:xfrm>
            <a:off x="1269998" y="3798068"/>
            <a:ext cx="10464804" cy="2157467"/>
          </a:xfrm>
          <a:prstGeom prst="rect">
            <a:avLst/>
          </a:prstGeom>
        </p:spPr>
        <p:txBody>
          <a:bodyPr/>
          <a:lstStyle/>
          <a:p>
            <a:pPr>
              <a:defRPr sz="6400">
                <a:solidFill>
                  <a:srgbClr val="FFFF33"/>
                </a:solidFill>
              </a:defRPr>
            </a:pPr>
            <a:r>
              <a:t>Th</a:t>
            </a:r>
            <a:r>
              <a:rPr>
                <a:solidFill>
                  <a:srgbClr val="FCFF0F"/>
                </a:solidFill>
              </a:rPr>
              <a:t>e Six </a:t>
            </a:r>
            <a:r>
              <a:t>Levels </a:t>
            </a:r>
          </a:p>
          <a:p>
            <a:pPr>
              <a:defRPr sz="6400">
                <a:solidFill>
                  <a:srgbClr val="FFFF33"/>
                </a:solidFill>
              </a:defRPr>
            </a:pPr>
            <a:r>
              <a:t>of Communication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Above all else, guard your heart,…"/>
          <p:cNvSpPr txBox="1"/>
          <p:nvPr>
            <p:ph type="title"/>
          </p:nvPr>
        </p:nvSpPr>
        <p:spPr>
          <a:xfrm>
            <a:off x="1079498" y="3517900"/>
            <a:ext cx="10845804" cy="2705100"/>
          </a:xfrm>
          <a:prstGeom prst="rect">
            <a:avLst/>
          </a:prstGeom>
        </p:spPr>
        <p:txBody>
          <a:bodyPr/>
          <a:lstStyle/>
          <a:p>
            <a:pPr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Above all else, guard your heart,</a:t>
            </a:r>
          </a:p>
          <a:p>
            <a:pPr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for it is the </a:t>
            </a:r>
            <a:r>
              <a:rPr>
                <a:solidFill>
                  <a:srgbClr val="FCFF1D"/>
                </a:solidFill>
              </a:rPr>
              <a:t>wellspring</a:t>
            </a:r>
            <a:r>
              <a:t> of life.</a:t>
            </a:r>
            <a:endParaRPr>
              <a:solidFill>
                <a:srgbClr val="FFFF33"/>
              </a:solidFill>
            </a:endParaRPr>
          </a:p>
          <a:p>
            <a:pPr>
              <a:defRPr i="1" sz="4800">
                <a:solidFill>
                  <a:srgbClr val="F3FF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Proverbs 4:23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Mom: “What does IDK, LY,  and TTYL mean?”…"/>
          <p:cNvSpPr txBox="1"/>
          <p:nvPr/>
        </p:nvSpPr>
        <p:spPr>
          <a:xfrm>
            <a:off x="57313" y="3797300"/>
            <a:ext cx="1273139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4500">
                <a:solidFill>
                  <a:srgbClr val="FFFB00"/>
                </a:solidFill>
              </a:defRPr>
            </a:pPr>
            <a:r>
              <a:t>Mom</a:t>
            </a:r>
            <a:r>
              <a:rPr>
                <a:solidFill>
                  <a:srgbClr val="FFFFFF"/>
                </a:solidFill>
              </a:rPr>
              <a:t>: “What does IDK, LY,  and TTYL mean?”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1" sz="4500">
                <a:solidFill>
                  <a:srgbClr val="FFFFFF"/>
                </a:solidFill>
              </a:defRPr>
            </a:pPr>
          </a:p>
          <a:p>
            <a:pPr algn="l" defTabSz="457200">
              <a:defRPr b="1" sz="4500">
                <a:solidFill>
                  <a:srgbClr val="FFFB00"/>
                </a:solidFill>
              </a:defRPr>
            </a:pPr>
            <a:r>
              <a:t>Son</a:t>
            </a:r>
            <a:r>
              <a:rPr>
                <a:solidFill>
                  <a:srgbClr val="FFFFFF"/>
                </a:solidFill>
              </a:rPr>
              <a:t>: “I don’t know, love you, talk to you later.”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Your heart is a “tablet”…"/>
          <p:cNvSpPr txBox="1"/>
          <p:nvPr>
            <p:ph type="title"/>
          </p:nvPr>
        </p:nvSpPr>
        <p:spPr>
          <a:xfrm>
            <a:off x="1079498" y="3517900"/>
            <a:ext cx="10845804" cy="2705100"/>
          </a:xfrm>
          <a:prstGeom prst="rect">
            <a:avLst/>
          </a:prstGeom>
        </p:spPr>
        <p:txBody>
          <a:bodyPr/>
          <a:lstStyle/>
          <a:p>
            <a:pPr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Your heart is a </a:t>
            </a:r>
            <a:r>
              <a:rPr>
                <a:solidFill>
                  <a:srgbClr val="FFFB19"/>
                </a:solidFill>
              </a:rPr>
              <a:t>“tablet”</a:t>
            </a:r>
            <a:endParaRPr>
              <a:solidFill>
                <a:srgbClr val="FFFF33"/>
              </a:solidFill>
            </a:endParaRPr>
          </a:p>
          <a:p>
            <a:pPr>
              <a:defRPr i="1" sz="4800">
                <a:solidFill>
                  <a:srgbClr val="FFF9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Proverbs 3:3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he purposes of a person’s heart are deep waters,…"/>
          <p:cNvSpPr txBox="1"/>
          <p:nvPr>
            <p:ph type="title"/>
          </p:nvPr>
        </p:nvSpPr>
        <p:spPr>
          <a:xfrm>
            <a:off x="-228752" y="3524250"/>
            <a:ext cx="13462304" cy="2705100"/>
          </a:xfrm>
          <a:prstGeom prst="rect">
            <a:avLst/>
          </a:prstGeom>
        </p:spPr>
        <p:txBody>
          <a:bodyPr/>
          <a:lstStyle/>
          <a:p>
            <a:pPr defTabSz="457200">
              <a:defRPr sz="4200">
                <a:latin typeface="+mn-lt"/>
                <a:ea typeface="+mn-ea"/>
                <a:cs typeface="+mn-cs"/>
                <a:sym typeface="Helvetica Neue"/>
              </a:defRPr>
            </a:pPr>
            <a:r>
              <a:t>The purposes of a person’s heart are </a:t>
            </a:r>
            <a:r>
              <a:rPr>
                <a:solidFill>
                  <a:srgbClr val="FFFE0D"/>
                </a:solidFill>
              </a:rPr>
              <a:t>deep waters</a:t>
            </a:r>
            <a:r>
              <a:t>,</a:t>
            </a:r>
          </a:p>
          <a:p>
            <a:pPr defTabSz="457200">
              <a:defRPr sz="4200">
                <a:latin typeface="+mn-lt"/>
                <a:ea typeface="+mn-ea"/>
                <a:cs typeface="+mn-cs"/>
                <a:sym typeface="Helvetica Neue"/>
              </a:defRPr>
            </a:pPr>
            <a:r>
              <a:t>but one who has insight draws them out. </a:t>
            </a:r>
          </a:p>
          <a:p>
            <a:pPr>
              <a:defRPr sz="4200">
                <a:solidFill>
                  <a:srgbClr val="FFFF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Proverbs 20:5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Level 1 - Small Talk…"/>
          <p:cNvSpPr txBox="1"/>
          <p:nvPr>
            <p:ph type="title"/>
          </p:nvPr>
        </p:nvSpPr>
        <p:spPr>
          <a:xfrm>
            <a:off x="1574798" y="2298699"/>
            <a:ext cx="10845804" cy="514350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5300"/>
            </a:pPr>
            <a:r>
              <a:t>Level 1 - </a:t>
            </a:r>
            <a:r>
              <a:rPr>
                <a:solidFill>
                  <a:srgbClr val="FFFF33"/>
                </a:solidFill>
              </a:rPr>
              <a:t>Small Talk</a:t>
            </a:r>
          </a:p>
          <a:p>
            <a:pPr algn="l" defTabSz="896111">
              <a:defRPr sz="5300"/>
            </a:pPr>
            <a:r>
              <a:t>Level 2 -</a:t>
            </a:r>
          </a:p>
          <a:p>
            <a:pPr algn="l" defTabSz="896111">
              <a:defRPr sz="5300"/>
            </a:pPr>
            <a:r>
              <a:t>Level 3 -</a:t>
            </a:r>
          </a:p>
          <a:p>
            <a:pPr algn="l" defTabSz="896111">
              <a:defRPr sz="2300"/>
            </a:pPr>
          </a:p>
          <a:p>
            <a:pPr algn="l" defTabSz="896111">
              <a:defRPr sz="5300"/>
            </a:pPr>
            <a:r>
              <a:t>Level 4 -</a:t>
            </a:r>
          </a:p>
          <a:p>
            <a:pPr algn="l" defTabSz="896111">
              <a:defRPr sz="5300"/>
            </a:pPr>
            <a:r>
              <a:t>Level 5 - </a:t>
            </a:r>
          </a:p>
          <a:p>
            <a:pPr algn="l" defTabSz="896111">
              <a:defRPr sz="5300"/>
            </a:pPr>
            <a:r>
              <a:t>Level 6 -</a:t>
            </a:r>
          </a:p>
        </p:txBody>
      </p:sp>
      <p:sp>
        <p:nvSpPr>
          <p:cNvPr id="395" name="Line"/>
          <p:cNvSpPr/>
          <p:nvPr/>
        </p:nvSpPr>
        <p:spPr>
          <a:xfrm>
            <a:off x="1612895" y="4927598"/>
            <a:ext cx="8964619" cy="88903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evel 1 - Small Talk…"/>
          <p:cNvSpPr txBox="1"/>
          <p:nvPr>
            <p:ph type="title"/>
          </p:nvPr>
        </p:nvSpPr>
        <p:spPr>
          <a:xfrm>
            <a:off x="1574798" y="2298699"/>
            <a:ext cx="10845804" cy="514350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5300"/>
            </a:pPr>
            <a:r>
              <a:t>Level 1 - </a:t>
            </a:r>
            <a:r>
              <a:rPr>
                <a:solidFill>
                  <a:srgbClr val="FFFF33"/>
                </a:solidFill>
              </a:rPr>
              <a:t>Small Talk</a:t>
            </a:r>
          </a:p>
          <a:p>
            <a:pPr algn="l" defTabSz="896111">
              <a:defRPr sz="5300"/>
            </a:pPr>
            <a:r>
              <a:t>Level 2 - </a:t>
            </a:r>
            <a:r>
              <a:rPr>
                <a:solidFill>
                  <a:srgbClr val="FFFF33"/>
                </a:solidFill>
              </a:rPr>
              <a:t>Facts</a:t>
            </a:r>
          </a:p>
          <a:p>
            <a:pPr algn="l" defTabSz="896111">
              <a:defRPr sz="5300"/>
            </a:pPr>
            <a:r>
              <a:t>Level 3 -</a:t>
            </a:r>
          </a:p>
          <a:p>
            <a:pPr algn="l" defTabSz="896111">
              <a:defRPr sz="2300"/>
            </a:pPr>
          </a:p>
          <a:p>
            <a:pPr algn="l" defTabSz="896111">
              <a:defRPr sz="5300"/>
            </a:pPr>
            <a:r>
              <a:t>Level 4 -</a:t>
            </a:r>
          </a:p>
          <a:p>
            <a:pPr algn="l" defTabSz="896111">
              <a:defRPr sz="5300"/>
            </a:pPr>
            <a:r>
              <a:t>Level 5 - </a:t>
            </a:r>
          </a:p>
          <a:p>
            <a:pPr algn="l" defTabSz="896111">
              <a:defRPr sz="5300"/>
            </a:pPr>
            <a:r>
              <a:t>Level 6 -</a:t>
            </a:r>
          </a:p>
        </p:txBody>
      </p:sp>
      <p:sp>
        <p:nvSpPr>
          <p:cNvPr id="398" name="Line"/>
          <p:cNvSpPr/>
          <p:nvPr/>
        </p:nvSpPr>
        <p:spPr>
          <a:xfrm>
            <a:off x="1612895" y="4927598"/>
            <a:ext cx="8964619" cy="88903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Level 1 - Small Talk…"/>
          <p:cNvSpPr txBox="1"/>
          <p:nvPr>
            <p:ph type="title"/>
          </p:nvPr>
        </p:nvSpPr>
        <p:spPr>
          <a:xfrm>
            <a:off x="1574798" y="2298699"/>
            <a:ext cx="10845804" cy="514350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5300"/>
            </a:pPr>
            <a:r>
              <a:t>Level 1 - </a:t>
            </a:r>
            <a:r>
              <a:rPr>
                <a:solidFill>
                  <a:srgbClr val="FFFF33"/>
                </a:solidFill>
              </a:rPr>
              <a:t>Small Talk</a:t>
            </a:r>
          </a:p>
          <a:p>
            <a:pPr algn="l" defTabSz="896111">
              <a:defRPr sz="5300"/>
            </a:pPr>
            <a:r>
              <a:t>Level 2 - </a:t>
            </a:r>
            <a:r>
              <a:rPr>
                <a:solidFill>
                  <a:srgbClr val="FFFF33"/>
                </a:solidFill>
              </a:rPr>
              <a:t>Facts</a:t>
            </a:r>
          </a:p>
          <a:p>
            <a:pPr algn="l" defTabSz="896111">
              <a:defRPr sz="5300"/>
            </a:pPr>
            <a:r>
              <a:t>Level 3 - </a:t>
            </a:r>
            <a:r>
              <a:rPr>
                <a:solidFill>
                  <a:srgbClr val="FFFF33"/>
                </a:solidFill>
              </a:rPr>
              <a:t>Opinions</a:t>
            </a:r>
          </a:p>
          <a:p>
            <a:pPr algn="l" defTabSz="896111">
              <a:defRPr sz="2300"/>
            </a:pPr>
          </a:p>
          <a:p>
            <a:pPr algn="l" defTabSz="896111">
              <a:defRPr sz="5300"/>
            </a:pPr>
            <a:r>
              <a:t>Level 4 -</a:t>
            </a:r>
          </a:p>
          <a:p>
            <a:pPr algn="l" defTabSz="896111">
              <a:defRPr sz="5300"/>
            </a:pPr>
            <a:r>
              <a:t>Level 5 - </a:t>
            </a:r>
          </a:p>
          <a:p>
            <a:pPr algn="l" defTabSz="896111">
              <a:defRPr sz="5300"/>
            </a:pPr>
            <a:r>
              <a:t>Level 6 -</a:t>
            </a:r>
          </a:p>
        </p:txBody>
      </p:sp>
      <p:sp>
        <p:nvSpPr>
          <p:cNvPr id="401" name="Line"/>
          <p:cNvSpPr/>
          <p:nvPr/>
        </p:nvSpPr>
        <p:spPr>
          <a:xfrm>
            <a:off x="1612895" y="4927598"/>
            <a:ext cx="8964619" cy="88903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Level 1 - Small Talk…"/>
          <p:cNvSpPr txBox="1"/>
          <p:nvPr>
            <p:ph type="title"/>
          </p:nvPr>
        </p:nvSpPr>
        <p:spPr>
          <a:xfrm>
            <a:off x="1574798" y="2298699"/>
            <a:ext cx="10845804" cy="514350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5300"/>
            </a:pPr>
            <a:r>
              <a:t>Level 1 - </a:t>
            </a:r>
            <a:r>
              <a:rPr>
                <a:solidFill>
                  <a:srgbClr val="FFFF33"/>
                </a:solidFill>
              </a:rPr>
              <a:t>Small Talk</a:t>
            </a:r>
          </a:p>
          <a:p>
            <a:pPr algn="l" defTabSz="896111">
              <a:defRPr sz="5300"/>
            </a:pPr>
            <a:r>
              <a:t>Level 2 - </a:t>
            </a:r>
            <a:r>
              <a:rPr>
                <a:solidFill>
                  <a:srgbClr val="FFFF33"/>
                </a:solidFill>
              </a:rPr>
              <a:t>Facts</a:t>
            </a:r>
          </a:p>
          <a:p>
            <a:pPr algn="l" defTabSz="896111">
              <a:defRPr sz="5300"/>
            </a:pPr>
            <a:r>
              <a:t>Level 3 - </a:t>
            </a:r>
            <a:r>
              <a:rPr>
                <a:solidFill>
                  <a:srgbClr val="FFFF33"/>
                </a:solidFill>
              </a:rPr>
              <a:t>Opinions</a:t>
            </a:r>
          </a:p>
          <a:p>
            <a:pPr algn="l" defTabSz="896111">
              <a:defRPr sz="2300"/>
            </a:pPr>
          </a:p>
          <a:p>
            <a:pPr algn="l" defTabSz="896111">
              <a:defRPr sz="5300"/>
            </a:pPr>
            <a:r>
              <a:t>Level 4 - </a:t>
            </a:r>
            <a:r>
              <a:rPr>
                <a:solidFill>
                  <a:srgbClr val="FFFF33"/>
                </a:solidFill>
              </a:rPr>
              <a:t>Feelings</a:t>
            </a:r>
          </a:p>
          <a:p>
            <a:pPr algn="l" defTabSz="896111">
              <a:defRPr sz="5300"/>
            </a:pPr>
            <a:r>
              <a:t>Level 5 - </a:t>
            </a:r>
          </a:p>
          <a:p>
            <a:pPr algn="l" defTabSz="896111">
              <a:defRPr sz="5300"/>
            </a:pPr>
            <a:r>
              <a:t>Level 6 -</a:t>
            </a:r>
          </a:p>
        </p:txBody>
      </p:sp>
      <p:sp>
        <p:nvSpPr>
          <p:cNvPr id="404" name="Line"/>
          <p:cNvSpPr/>
          <p:nvPr/>
        </p:nvSpPr>
        <p:spPr>
          <a:xfrm>
            <a:off x="1612895" y="4927598"/>
            <a:ext cx="8964619" cy="88903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evel 1 - Small Talk…"/>
          <p:cNvSpPr txBox="1"/>
          <p:nvPr>
            <p:ph type="title"/>
          </p:nvPr>
        </p:nvSpPr>
        <p:spPr>
          <a:xfrm>
            <a:off x="1574798" y="2298699"/>
            <a:ext cx="10845804" cy="514350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5300"/>
            </a:pPr>
            <a:r>
              <a:t>Level 1 - </a:t>
            </a:r>
            <a:r>
              <a:rPr>
                <a:solidFill>
                  <a:srgbClr val="FFFF33"/>
                </a:solidFill>
              </a:rPr>
              <a:t>Small Talk</a:t>
            </a:r>
          </a:p>
          <a:p>
            <a:pPr algn="l" defTabSz="896111">
              <a:defRPr sz="5300"/>
            </a:pPr>
            <a:r>
              <a:t>Level 2 - </a:t>
            </a:r>
            <a:r>
              <a:rPr>
                <a:solidFill>
                  <a:srgbClr val="FFFF33"/>
                </a:solidFill>
              </a:rPr>
              <a:t>Facts</a:t>
            </a:r>
          </a:p>
          <a:p>
            <a:pPr algn="l" defTabSz="896111">
              <a:defRPr sz="5300"/>
            </a:pPr>
            <a:r>
              <a:t>Level 3 - </a:t>
            </a:r>
            <a:r>
              <a:rPr>
                <a:solidFill>
                  <a:srgbClr val="FFFF33"/>
                </a:solidFill>
              </a:rPr>
              <a:t>Opinions</a:t>
            </a:r>
          </a:p>
          <a:p>
            <a:pPr algn="l" defTabSz="896111">
              <a:defRPr sz="2300"/>
            </a:pPr>
          </a:p>
          <a:p>
            <a:pPr algn="l" defTabSz="896111">
              <a:defRPr sz="5300"/>
            </a:pPr>
            <a:r>
              <a:t>Level 4 - </a:t>
            </a:r>
            <a:r>
              <a:rPr>
                <a:solidFill>
                  <a:srgbClr val="FFFF33"/>
                </a:solidFill>
              </a:rPr>
              <a:t>Feelings</a:t>
            </a:r>
          </a:p>
          <a:p>
            <a:pPr algn="l" defTabSz="896111">
              <a:defRPr sz="5300"/>
            </a:pPr>
            <a:r>
              <a:t>Level 5 - </a:t>
            </a:r>
            <a:r>
              <a:rPr>
                <a:solidFill>
                  <a:srgbClr val="FFFF33"/>
                </a:solidFill>
              </a:rPr>
              <a:t>Desires / Needs</a:t>
            </a:r>
          </a:p>
          <a:p>
            <a:pPr algn="l" defTabSz="896111">
              <a:defRPr sz="5300"/>
            </a:pPr>
            <a:r>
              <a:t>Level 6 -</a:t>
            </a:r>
          </a:p>
        </p:txBody>
      </p:sp>
      <p:sp>
        <p:nvSpPr>
          <p:cNvPr id="407" name="Line"/>
          <p:cNvSpPr/>
          <p:nvPr/>
        </p:nvSpPr>
        <p:spPr>
          <a:xfrm>
            <a:off x="1612895" y="4927598"/>
            <a:ext cx="8964619" cy="88903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Level 1 - Small Talk…"/>
          <p:cNvSpPr txBox="1"/>
          <p:nvPr>
            <p:ph type="title"/>
          </p:nvPr>
        </p:nvSpPr>
        <p:spPr>
          <a:xfrm>
            <a:off x="1574798" y="2298699"/>
            <a:ext cx="10845804" cy="514350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5300"/>
            </a:pPr>
            <a:r>
              <a:t>Level 1 - </a:t>
            </a:r>
            <a:r>
              <a:rPr>
                <a:solidFill>
                  <a:srgbClr val="FFFF33"/>
                </a:solidFill>
              </a:rPr>
              <a:t>Small Talk</a:t>
            </a:r>
          </a:p>
          <a:p>
            <a:pPr algn="l" defTabSz="896111">
              <a:defRPr sz="5300"/>
            </a:pPr>
            <a:r>
              <a:t>Level 2 - </a:t>
            </a:r>
            <a:r>
              <a:rPr>
                <a:solidFill>
                  <a:srgbClr val="FFFF33"/>
                </a:solidFill>
              </a:rPr>
              <a:t>Facts</a:t>
            </a:r>
          </a:p>
          <a:p>
            <a:pPr algn="l" defTabSz="896111">
              <a:defRPr sz="5300"/>
            </a:pPr>
            <a:r>
              <a:t>Level 3 - </a:t>
            </a:r>
            <a:r>
              <a:rPr>
                <a:solidFill>
                  <a:srgbClr val="FFFF33"/>
                </a:solidFill>
              </a:rPr>
              <a:t>Opinions</a:t>
            </a:r>
          </a:p>
          <a:p>
            <a:pPr algn="l" defTabSz="896111">
              <a:defRPr sz="2300"/>
            </a:pPr>
          </a:p>
          <a:p>
            <a:pPr algn="l" defTabSz="896111">
              <a:defRPr sz="5300"/>
            </a:pPr>
            <a:r>
              <a:t>Level 4 - </a:t>
            </a:r>
            <a:r>
              <a:rPr>
                <a:solidFill>
                  <a:srgbClr val="FFFF33"/>
                </a:solidFill>
              </a:rPr>
              <a:t>Feelings</a:t>
            </a:r>
          </a:p>
          <a:p>
            <a:pPr algn="l" defTabSz="896111">
              <a:defRPr sz="5300"/>
            </a:pPr>
            <a:r>
              <a:t>Level 5 - </a:t>
            </a:r>
            <a:r>
              <a:rPr>
                <a:solidFill>
                  <a:srgbClr val="FFFF33"/>
                </a:solidFill>
              </a:rPr>
              <a:t>Desires / Needs</a:t>
            </a:r>
          </a:p>
          <a:p>
            <a:pPr algn="l" defTabSz="896111">
              <a:defRPr sz="5300"/>
            </a:pPr>
            <a:r>
              <a:t>Level 6 - </a:t>
            </a:r>
            <a:r>
              <a:rPr>
                <a:solidFill>
                  <a:srgbClr val="FFFF33"/>
                </a:solidFill>
              </a:rPr>
              <a:t>Beliefs</a:t>
            </a:r>
          </a:p>
        </p:txBody>
      </p:sp>
      <p:sp>
        <p:nvSpPr>
          <p:cNvPr id="410" name="Line"/>
          <p:cNvSpPr/>
          <p:nvPr/>
        </p:nvSpPr>
        <p:spPr>
          <a:xfrm>
            <a:off x="1612895" y="4927598"/>
            <a:ext cx="8964619" cy="88903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Helping Couples Win LOGO.jpg" descr="Helping Couples Win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957" y="2514103"/>
            <a:ext cx="3688091" cy="3122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ted hcw.png" descr="ted hc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730" y="1851906"/>
            <a:ext cx="6896445" cy="4446977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www.helpingcoupleswin.com"/>
          <p:cNvSpPr txBox="1"/>
          <p:nvPr/>
        </p:nvSpPr>
        <p:spPr>
          <a:xfrm>
            <a:off x="1353012" y="7436939"/>
            <a:ext cx="1029877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www.helpingcoupleswin.com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Mom: “What does IDK, LY,  and TTYL mean?”…"/>
          <p:cNvSpPr txBox="1"/>
          <p:nvPr/>
        </p:nvSpPr>
        <p:spPr>
          <a:xfrm>
            <a:off x="57313" y="3111499"/>
            <a:ext cx="12731391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4500">
                <a:solidFill>
                  <a:srgbClr val="FFFB00"/>
                </a:solidFill>
              </a:defRPr>
            </a:pPr>
            <a:r>
              <a:t>Mom</a:t>
            </a:r>
            <a:r>
              <a:rPr>
                <a:solidFill>
                  <a:srgbClr val="FFFFFF"/>
                </a:solidFill>
              </a:rPr>
              <a:t>: “What does IDK, LY,  and TTYL mean?”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1" sz="4500">
                <a:solidFill>
                  <a:srgbClr val="FFFFFF"/>
                </a:solidFill>
              </a:defRPr>
            </a:pPr>
          </a:p>
          <a:p>
            <a:pPr algn="l" defTabSz="457200">
              <a:defRPr b="1" sz="4500">
                <a:solidFill>
                  <a:srgbClr val="FFFB00"/>
                </a:solidFill>
              </a:defRPr>
            </a:pPr>
            <a:r>
              <a:t>Son</a:t>
            </a:r>
            <a:r>
              <a:rPr>
                <a:solidFill>
                  <a:srgbClr val="FFFFFF"/>
                </a:solidFill>
              </a:rPr>
              <a:t>: “I don’t know, love you, talk to you later.”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1" sz="4500">
                <a:solidFill>
                  <a:srgbClr val="FFFFFF"/>
                </a:solidFill>
              </a:defRPr>
            </a:pPr>
          </a:p>
          <a:p>
            <a:pPr algn="l" defTabSz="457200">
              <a:defRPr b="1" sz="4500">
                <a:solidFill>
                  <a:srgbClr val="FFFB00"/>
                </a:solidFill>
              </a:defRPr>
            </a:pPr>
            <a:r>
              <a:t>Mom</a:t>
            </a:r>
            <a:r>
              <a:rPr>
                <a:solidFill>
                  <a:srgbClr val="FFFFFF"/>
                </a:solidFill>
              </a:rPr>
              <a:t>: “Okay, I’ll ask your sister.”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“I’m sorry you feel that way.”"/>
          <p:cNvSpPr txBox="1"/>
          <p:nvPr/>
        </p:nvSpPr>
        <p:spPr>
          <a:xfrm>
            <a:off x="413431" y="2089148"/>
            <a:ext cx="1217793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“I’m sorry you feel that way.”</a:t>
            </a:r>
          </a:p>
        </p:txBody>
      </p:sp>
      <p:sp>
        <p:nvSpPr>
          <p:cNvPr id="305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“I’m sorry you feel that way.”"/>
          <p:cNvSpPr txBox="1"/>
          <p:nvPr/>
        </p:nvSpPr>
        <p:spPr>
          <a:xfrm>
            <a:off x="413431" y="2089148"/>
            <a:ext cx="1217793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“I’m sorry you feel that way.”</a:t>
            </a:r>
          </a:p>
        </p:txBody>
      </p:sp>
      <p:sp>
        <p:nvSpPr>
          <p:cNvPr id="308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9" name="“You shouldn't feel that way.”"/>
          <p:cNvSpPr txBox="1"/>
          <p:nvPr/>
        </p:nvSpPr>
        <p:spPr>
          <a:xfrm>
            <a:off x="328597" y="6483348"/>
            <a:ext cx="1234760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“You shouldn't feel that way.”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“If I offended you, I’m sorry.”"/>
          <p:cNvSpPr txBox="1"/>
          <p:nvPr/>
        </p:nvSpPr>
        <p:spPr>
          <a:xfrm>
            <a:off x="454359" y="2089148"/>
            <a:ext cx="1209608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“If I offended you, I’m sorry.”</a:t>
            </a:r>
          </a:p>
        </p:txBody>
      </p:sp>
      <p:sp>
        <p:nvSpPr>
          <p:cNvPr id="312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“If I offended you, I’m sorry.”"/>
          <p:cNvSpPr txBox="1"/>
          <p:nvPr/>
        </p:nvSpPr>
        <p:spPr>
          <a:xfrm>
            <a:off x="454359" y="2089148"/>
            <a:ext cx="1209608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“If I offended you, I’m sorry.”</a:t>
            </a:r>
          </a:p>
        </p:txBody>
      </p:sp>
      <p:sp>
        <p:nvSpPr>
          <p:cNvPr id="315" name="Line"/>
          <p:cNvSpPr/>
          <p:nvPr/>
        </p:nvSpPr>
        <p:spPr>
          <a:xfrm>
            <a:off x="4223198" y="4876800"/>
            <a:ext cx="4329805" cy="0"/>
          </a:xfrm>
          <a:prstGeom prst="line">
            <a:avLst/>
          </a:prstGeom>
          <a:ln w="25400">
            <a:solidFill>
              <a:srgbClr val="FFFF3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6" name="“You’re too sensitive.”"/>
          <p:cNvSpPr txBox="1"/>
          <p:nvPr/>
        </p:nvSpPr>
        <p:spPr>
          <a:xfrm>
            <a:off x="1821159" y="6483348"/>
            <a:ext cx="936248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B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“You’re too sensitive.”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